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61" r:id="rId19"/>
    <p:sldId id="322" r:id="rId20"/>
    <p:sldId id="323" r:id="rId21"/>
    <p:sldId id="324" r:id="rId22"/>
    <p:sldId id="325" r:id="rId23"/>
    <p:sldId id="326" r:id="rId24"/>
    <p:sldId id="327" r:id="rId25"/>
    <p:sldId id="358" r:id="rId26"/>
    <p:sldId id="362" r:id="rId27"/>
    <p:sldId id="329" r:id="rId28"/>
    <p:sldId id="360" r:id="rId29"/>
    <p:sldId id="359" r:id="rId30"/>
    <p:sldId id="363" r:id="rId31"/>
    <p:sldId id="331" r:id="rId32"/>
    <p:sldId id="332" r:id="rId33"/>
    <p:sldId id="333" r:id="rId34"/>
    <p:sldId id="339" r:id="rId35"/>
    <p:sldId id="334" r:id="rId36"/>
    <p:sldId id="336" r:id="rId37"/>
    <p:sldId id="33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2277" autoAdjust="0"/>
    <p:restoredTop sz="94660"/>
  </p:normalViewPr>
  <p:slideViewPr>
    <p:cSldViewPr>
      <p:cViewPr varScale="1">
        <p:scale>
          <a:sx n="54" d="100"/>
          <a:sy n="54" d="100"/>
        </p:scale>
        <p:origin x="-8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01C6C57-DB1B-4E05-82B5-9492BC03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DC3F9-B054-4B96-82F3-103995BC1562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09-09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The Bohr model of the atom, showing electron orbits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9BD28-84A4-46E9-9E13-C46BA318C81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09-27-01un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eight elements in the ground state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3E96E-2968-4ADA-9CBA-FE06E296717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09-30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The periodic table gives the electron configuration for P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B2E9B-2AB0-429A-8D72-8EC81C7908E1}" type="slidenum">
              <a:rPr lang="en-US"/>
              <a:pPr/>
              <a:t>31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09-31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The periodic table gives the electron configuration for A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8B680-34BF-4894-A47C-E6D7C72FE8A5}" type="slidenum">
              <a:rPr lang="en-US"/>
              <a:pPr/>
              <a:t>32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Outer electron configuration for the elements 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2CE1F-85B5-46EC-BE09-360A57D07189}" type="slidenum">
              <a:rPr lang="en-US"/>
              <a:pPr/>
              <a:t>35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Figure: 08-20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Title: </a:t>
            </a:r>
          </a:p>
          <a:p>
            <a:pPr eaLnBrk="1" hangingPunct="1"/>
            <a:r>
              <a:rPr lang="en-US" sz="1800" smtClean="0"/>
              <a:t>Reactions of the Alkali Metals with Water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Caption: </a:t>
            </a:r>
          </a:p>
          <a:p>
            <a:pPr eaLnBrk="1" hangingPunct="1"/>
            <a:r>
              <a:rPr lang="en-US" sz="1800" smtClean="0"/>
              <a:t>The reaction becomes progressively more vigorous as you move down the group.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2E436-27BE-42B1-A6F0-18A7219470AC}" type="slidenum">
              <a:rPr lang="en-US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Figure: 08-20-01UN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Title: </a:t>
            </a:r>
          </a:p>
          <a:p>
            <a:pPr eaLnBrk="1" hangingPunct="1"/>
            <a:r>
              <a:rPr lang="en-US" sz="1800" smtClean="0"/>
              <a:t>Chlorine, Bromine, Iodine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Caption: </a:t>
            </a:r>
          </a:p>
          <a:p>
            <a:pPr eaLnBrk="1" hangingPunct="1"/>
            <a:r>
              <a:rPr lang="en-US" sz="1800" smtClean="0"/>
              <a:t>The most commonly encountered halogens.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9CE81-FA63-44E5-8BCA-C036F8663A79}" type="slidenum">
              <a:rPr lang="en-US"/>
              <a:pPr/>
              <a:t>37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Figure: 08-T04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Title: </a:t>
            </a:r>
          </a:p>
          <a:p>
            <a:pPr eaLnBrk="1" hangingPunct="1"/>
            <a:r>
              <a:rPr lang="en-US" sz="1800" smtClean="0"/>
              <a:t>TABLE 8.4 Properties of the Noble Gases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Caption: </a:t>
            </a:r>
          </a:p>
          <a:p>
            <a:pPr eaLnBrk="1" hangingPunct="1"/>
            <a:r>
              <a:rPr lang="en-US" sz="1800" smtClean="0"/>
              <a:t>The listed properties show several trends that can be explained by chemistry.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BA11E-BFC1-449B-862B-2A4E9A517EA6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09-11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Energy absorption and light emission in a Bohr hydrogen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1EB59-FC97-4A71-A539-39F515A41E76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09-12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Visible lines in emission spectrum of a Bohr hydrogen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3B338-60C5-4636-86DD-FF59BAD2FC3F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09-20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Comparison of 1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r>
              <a:rPr lang="en-US" smtClean="0">
                <a:solidFill>
                  <a:srgbClr val="000000"/>
                </a:solidFill>
                <a:latin typeface="Geneva"/>
              </a:rPr>
              <a:t> and 2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r>
              <a:rPr lang="en-US" smtClean="0">
                <a:solidFill>
                  <a:srgbClr val="000000"/>
                </a:solidFill>
                <a:latin typeface="Geneva"/>
              </a:rPr>
              <a:t> orbitals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DF189-2E76-46BE-9E26-3898CD902A2C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Shells are organized into subshells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4F0A9-FA2F-4326-A504-DB4BF87A9AB6}" type="slidenum">
              <a:rPr lang="en-US"/>
              <a:pPr/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09-25-02un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for a ground state hydrogen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A9085-91C2-488A-9376-57057E3E44E8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09-25-03un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a ground state helium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6B8F7-073A-49D6-AC4D-464F2E6651BA}" type="slidenum">
              <a:rPr lang="en-US"/>
              <a:pPr/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09-26-01un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a ground state lithium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BBB69-2296-40F4-BCFA-46B6D758104B}" type="slidenum">
              <a:rPr lang="en-US"/>
              <a:pPr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09-26-02un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a ground state carbon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97B8-AACA-4C44-9D72-313B9FF4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1AB4-DF54-4962-B8EC-11E81673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BBCA-A36D-4E5B-BEE1-2F1FBC9B7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B8D-7C84-4A0A-8CE0-E77E69C1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F1D6-48C5-4501-AEFA-B65FF42CE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71A4-EDC2-4BAC-AAD5-236DDD39E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5A50-10F3-4C32-9F26-67143EF0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53D5-0FAD-44A3-8EF3-1CC9BE7B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0C12-1FAA-4371-9349-119BC1D7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CD10-E540-4AFA-887A-0A70A081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4B7F-AC7E-47A7-80E0-C5CDF76F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345C-BC73-4CC9-BB52-E06DFA4F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7188-1D73-4891-AB58-F72783DD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1C93-F6A9-435A-969C-B733E1182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0C6F65-1214-4387-8383-B14247C5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ersey.uoregon.edu/vlab/elements/Element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Modern Atomic Theory and the Periodic Table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Chapter </a:t>
            </a:r>
            <a:r>
              <a:rPr lang="en-US" dirty="0" smtClean="0"/>
              <a:t>10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Quantum of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smallest quantity of energy that can be emitted (or absorbed) in the form of electromagnetic radiation.</a:t>
            </a:r>
          </a:p>
        </p:txBody>
      </p:sp>
      <p:pic>
        <p:nvPicPr>
          <p:cNvPr id="11268" name="Picture 5" descr="fg05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6319"/>
          <a:stretch>
            <a:fillRect/>
          </a:stretch>
        </p:blipFill>
        <p:spPr>
          <a:xfrm>
            <a:off x="838200" y="3505200"/>
            <a:ext cx="7086600" cy="2438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Schrodinger’s quantum mechanical model of the atom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 E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r>
              <a:rPr lang="en-US" smtClean="0">
                <a:cs typeface="Times New Roman" pitchFamily="18" charset="0"/>
              </a:rPr>
              <a:t>  =  H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r>
              <a:rPr lang="en-US" smtClean="0">
                <a:cs typeface="Times New Roman" pitchFamily="18" charset="0"/>
              </a:rPr>
              <a:t> is the wave function or orbital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r>
              <a:rPr lang="en-US" baseline="30000" smtClean="0">
                <a:cs typeface="Times New Roman" pitchFamily="18" charset="0"/>
              </a:rPr>
              <a:t>2</a:t>
            </a:r>
            <a:r>
              <a:rPr lang="en-US" smtClean="0">
                <a:cs typeface="Times New Roman" pitchFamily="18" charset="0"/>
              </a:rPr>
              <a:t> (probability function) represents the probability of finding an electron at any given position in an atom.  </a:t>
            </a: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 orbitals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spherical in shape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600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500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71600" y="632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 density map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6324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Representation of volume of orbital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38" y="0"/>
            <a:ext cx="305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 orbitals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smtClean="0">
                <a:cs typeface="Times New Roman" pitchFamily="18" charset="0"/>
              </a:rPr>
              <a:t>dumbbell shaped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smtClean="0">
                <a:cs typeface="Times New Roman" pitchFamily="18" charset="0"/>
              </a:rPr>
              <a:t>three different spatial orientations</a:t>
            </a:r>
            <a:endParaRPr lang="en-US" sz="2800" smtClean="0"/>
          </a:p>
        </p:txBody>
      </p:sp>
      <p:pic>
        <p:nvPicPr>
          <p:cNvPr id="15364" name="Picture 9" descr="fg05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2155"/>
          <a:stretch>
            <a:fillRect/>
          </a:stretch>
        </p:blipFill>
        <p:spPr>
          <a:xfrm>
            <a:off x="762000" y="2995613"/>
            <a:ext cx="7848600" cy="31305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d orbitals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480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 orbitals</a:t>
            </a:r>
          </a:p>
        </p:txBody>
      </p:sp>
      <p:pic>
        <p:nvPicPr>
          <p:cNvPr id="17411" name="Picture 3" descr="FG05_016"/>
          <p:cNvPicPr>
            <a:picLocks noChangeAspect="1" noChangeArrowheads="1"/>
          </p:cNvPicPr>
          <p:nvPr/>
        </p:nvPicPr>
        <p:blipFill>
          <a:blip r:embed="rId2" cstate="print"/>
          <a:srcRect l="64008" t="44017"/>
          <a:stretch>
            <a:fillRect/>
          </a:stretch>
        </p:blipFill>
        <p:spPr bwMode="auto">
          <a:xfrm>
            <a:off x="2514600" y="2895600"/>
            <a:ext cx="347821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403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Complex shapes</a:t>
            </a:r>
          </a:p>
          <a:p>
            <a:pPr>
              <a:spcBef>
                <a:spcPct val="50000"/>
              </a:spcBef>
            </a:pPr>
            <a:r>
              <a:rPr lang="en-US" sz="2400"/>
              <a:t>7 different orientations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534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09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762000"/>
            <a:ext cx="89662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_10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20" y="15240"/>
            <a:ext cx="539496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G09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/>
            </a:r>
            <a:br>
              <a:rPr lang="en-US" u="sng" smtClean="0">
                <a:cs typeface="Times New Roman" pitchFamily="18" charset="0"/>
              </a:rPr>
            </a:br>
            <a:r>
              <a:rPr lang="en-US" u="sng" smtClean="0">
                <a:cs typeface="Times New Roman" pitchFamily="18" charset="0"/>
              </a:rPr>
              <a:t>Electronic configuration of the atoms</a:t>
            </a:r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 Rules for filling orbitals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 1.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mtClean="0">
                <a:cs typeface="Times New Roman" pitchFamily="18" charset="0"/>
              </a:rPr>
              <a:t>Lowest energy orbitals are filled first.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 2.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mtClean="0">
                <a:cs typeface="Times New Roman" pitchFamily="18" charset="0"/>
              </a:rPr>
              <a:t>Only 2 electrons (of different spin) allowed in each orbital.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 3.  When sublevels are filling, fill each orbital with 1 electron of same spin  and then pair openly when necessary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10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1413"/>
            <a:ext cx="91440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8538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2838"/>
            <a:ext cx="91440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Pg135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84" y="749808"/>
            <a:ext cx="8790432" cy="53583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825" y="0"/>
            <a:ext cx="660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 descr="FG05_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Pg136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8790432" cy="1755648"/>
          </a:xfrm>
          <a:prstGeom prst="rect">
            <a:avLst/>
          </a:prstGeom>
        </p:spPr>
      </p:pic>
      <p:pic>
        <p:nvPicPr>
          <p:cNvPr id="3" name="Picture 2" descr="05_Pg136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641" y="4572000"/>
            <a:ext cx="4313359" cy="145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33400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Phosphorous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43434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05_Pg136_UnFigure_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797243"/>
            <a:ext cx="8229600" cy="48063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Add an elemental gas to a cathode ray tube and get ----- colors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Hydrogen (H</a:t>
            </a:r>
            <a:r>
              <a:rPr lang="en-US" baseline="-30000" smtClean="0">
                <a:cs typeface="Times New Roman" pitchFamily="18" charset="0"/>
              </a:rPr>
              <a:t>2</a:t>
            </a:r>
            <a:r>
              <a:rPr lang="en-US" smtClean="0">
                <a:cs typeface="Times New Roman" pitchFamily="18" charset="0"/>
              </a:rPr>
              <a:t>)		purple blue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	Neon (Ne)			red orange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	Helium (He)		yellow pink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	Argon (Ar)			lavender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	Xenon (Xe)			blue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1938"/>
            <a:ext cx="8839200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4788"/>
            <a:ext cx="8763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813"/>
            <a:ext cx="9144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Descriptive Chemistry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eaLnBrk="1" hangingPunct="1"/>
            <a:r>
              <a:rPr lang="en-US" smtClean="0"/>
              <a:t>Alkali Metals</a:t>
            </a:r>
          </a:p>
          <a:p>
            <a:pPr eaLnBrk="1" hangingPunct="1"/>
            <a:r>
              <a:rPr lang="en-US" smtClean="0"/>
              <a:t>Alkaline Earths</a:t>
            </a:r>
          </a:p>
          <a:p>
            <a:pPr eaLnBrk="1" hangingPunct="1"/>
            <a:r>
              <a:rPr lang="en-US" smtClean="0"/>
              <a:t>Aluminum</a:t>
            </a:r>
          </a:p>
          <a:p>
            <a:pPr eaLnBrk="1" hangingPunct="1"/>
            <a:r>
              <a:rPr lang="en-US" smtClean="0"/>
              <a:t>Halogens</a:t>
            </a:r>
          </a:p>
          <a:p>
            <a:pPr eaLnBrk="1" hangingPunct="1"/>
            <a:r>
              <a:rPr lang="en-US" smtClean="0"/>
              <a:t>Nobel Gases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Mendeleev’s Original Periodic Table</a:t>
            </a:r>
          </a:p>
        </p:txBody>
      </p:sp>
      <p:pic>
        <p:nvPicPr>
          <p:cNvPr id="31747" name="Picture 4" descr="FG05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36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0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124200"/>
            <a:ext cx="9134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8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8_T02"/>
          <p:cNvPicPr>
            <a:picLocks noChangeAspect="1" noChangeArrowheads="1"/>
          </p:cNvPicPr>
          <p:nvPr/>
        </p:nvPicPr>
        <p:blipFill>
          <a:blip r:embed="rId4" cstate="print"/>
          <a:srcRect b="17107"/>
          <a:stretch>
            <a:fillRect/>
          </a:stretch>
        </p:blipFill>
        <p:spPr bwMode="auto">
          <a:xfrm>
            <a:off x="0" y="4572000"/>
            <a:ext cx="9134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8_20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"/>
            <a:ext cx="5486400" cy="49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8_T03"/>
          <p:cNvPicPr>
            <a:picLocks noChangeAspect="1" noChangeArrowheads="1"/>
          </p:cNvPicPr>
          <p:nvPr/>
        </p:nvPicPr>
        <p:blipFill>
          <a:blip r:embed="rId4" cstate="print"/>
          <a:srcRect b="16296"/>
          <a:stretch>
            <a:fillRect/>
          </a:stretch>
        </p:blipFill>
        <p:spPr bwMode="auto">
          <a:xfrm>
            <a:off x="0" y="4648200"/>
            <a:ext cx="9134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8_T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917700"/>
            <a:ext cx="91344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G05_11"/>
          <p:cNvPicPr>
            <a:picLocks noChangeAspect="1" noChangeArrowheads="1"/>
          </p:cNvPicPr>
          <p:nvPr/>
        </p:nvPicPr>
        <p:blipFill>
          <a:blip r:embed="rId2" cstate="print"/>
          <a:srcRect t="20667" b="20667"/>
          <a:stretch>
            <a:fillRect/>
          </a:stretch>
        </p:blipFill>
        <p:spPr bwMode="auto">
          <a:xfrm>
            <a:off x="838200" y="3486150"/>
            <a:ext cx="7315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Shine white light through a prism --  rainbow</a:t>
            </a:r>
          </a:p>
          <a:p>
            <a:pPr eaLnBrk="1" hangingPunct="1"/>
            <a:r>
              <a:rPr lang="en-US" smtClean="0"/>
              <a:t>A prism separates light of different wavelength, each  color represents a different wavelength.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003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3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Shine the colored light from our gas discharge tubes through a prism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mtClean="0">
                <a:cs typeface="Times New Roman" pitchFamily="18" charset="0"/>
              </a:rPr>
              <a:t> get distinct bands of color (light).</a:t>
            </a:r>
            <a:r>
              <a:rPr lang="en-US" smtClean="0"/>
              <a:t> </a:t>
            </a:r>
          </a:p>
          <a:p>
            <a:pPr eaLnBrk="1" hangingPunct="1"/>
            <a:r>
              <a:rPr lang="en-US" sz="1100" smtClean="0">
                <a:hlinkClick r:id="rId3"/>
              </a:rPr>
              <a:t>http://jersey.uoregon.edu/vlab/elements/Elements.html</a:t>
            </a:r>
            <a:r>
              <a:rPr lang="en-US" sz="110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Bohr model of the atom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Electrons orbit the nucleus like little planets (planetary model) each with its own energy.  Electrons can move from one energy level to another by absorbing or releasing energy.  </a:t>
            </a:r>
          </a:p>
          <a:p>
            <a:pPr eaLnBrk="1" hangingPunct="1"/>
            <a:r>
              <a:rPr lang="en-US" i="1" smtClean="0">
                <a:cs typeface="Times New Roman" pitchFamily="18" charset="0"/>
              </a:rPr>
              <a:t>Energy is released as radiant energy or light.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0"/>
            <a:ext cx="615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700"/>
            <a:ext cx="708025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91440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457</Words>
  <Application>Microsoft Office PowerPoint</Application>
  <PresentationFormat>On-screen Show (4:3)</PresentationFormat>
  <Paragraphs>139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Modern Atomic Theory and the Periodic Table</vt:lpstr>
      <vt:lpstr>Slide 2</vt:lpstr>
      <vt:lpstr>Experiment 1</vt:lpstr>
      <vt:lpstr>Experiment 2</vt:lpstr>
      <vt:lpstr>Experiment 3</vt:lpstr>
      <vt:lpstr>Bohr model of the atom</vt:lpstr>
      <vt:lpstr>Slide 7</vt:lpstr>
      <vt:lpstr>Slide 8</vt:lpstr>
      <vt:lpstr>Slide 9</vt:lpstr>
      <vt:lpstr>Quantum of energy</vt:lpstr>
      <vt:lpstr> Schrodinger’s quantum mechanical model of the atom </vt:lpstr>
      <vt:lpstr>s orbitals</vt:lpstr>
      <vt:lpstr>Slide 13</vt:lpstr>
      <vt:lpstr>p orbitals</vt:lpstr>
      <vt:lpstr>d orbitals</vt:lpstr>
      <vt:lpstr>f orbitals</vt:lpstr>
      <vt:lpstr>Slide 17</vt:lpstr>
      <vt:lpstr>Slide 18</vt:lpstr>
      <vt:lpstr>Slide 19</vt:lpstr>
      <vt:lpstr> Electronic configuration of the atoms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Descriptive Chemistry</vt:lpstr>
      <vt:lpstr>Slide 34</vt:lpstr>
      <vt:lpstr>Slide 35</vt:lpstr>
      <vt:lpstr>Slide 36</vt:lpstr>
      <vt:lpstr>Slide 37</vt:lpstr>
    </vt:vector>
  </TitlesOfParts>
  <Company>GCCCD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Theory: The Nuclear Model of the Atom</dc:title>
  <dc:creator>GCCCD User</dc:creator>
  <cp:lastModifiedBy>Cary Willard</cp:lastModifiedBy>
  <cp:revision>34</cp:revision>
  <dcterms:created xsi:type="dcterms:W3CDTF">2002-09-10T12:58:21Z</dcterms:created>
  <dcterms:modified xsi:type="dcterms:W3CDTF">2013-01-07T23:45:37Z</dcterms:modified>
</cp:coreProperties>
</file>